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0080625" cy="7559675"/>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4" d="100"/>
          <a:sy n="104" d="100"/>
        </p:scale>
        <p:origin x="-704" y="-104"/>
      </p:cViewPr>
      <p:guideLst>
        <p:guide orient="horz" pos="2381"/>
        <p:guide pos="317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32"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41"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43"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5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5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5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62"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6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70"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28360" y="717120"/>
            <a:ext cx="8325720" cy="1235880"/>
          </a:xfrm>
          <a:prstGeom prst="rect">
            <a:avLst/>
          </a:prstGeom>
        </p:spPr>
        <p:txBody>
          <a:bodyPr lIns="0" tIns="0" rIns="0" bIns="0" anchor="ctr"/>
          <a:lstStyle/>
          <a:p>
            <a:r>
              <a:rPr lang="en-US" sz="1800" b="0" strike="noStrike" spc="-1">
                <a:latin typeface="Arial"/>
              </a:rPr>
              <a:t>Click to edit the title text format</a:t>
            </a:r>
          </a:p>
        </p:txBody>
      </p:sp>
      <p:sp>
        <p:nvSpPr>
          <p:cNvPr id="39" name="PlaceHolder 2"/>
          <p:cNvSpPr>
            <a:spLocks noGrp="1"/>
          </p:cNvSpPr>
          <p:nvPr>
            <p:ph type="body"/>
          </p:nvPr>
        </p:nvSpPr>
        <p:spPr>
          <a:xfrm>
            <a:off x="899640" y="2160720"/>
            <a:ext cx="8254440" cy="42933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76" name="CustomShape 1"/>
          <p:cNvSpPr/>
          <p:nvPr/>
        </p:nvSpPr>
        <p:spPr>
          <a:xfrm>
            <a:off x="828720" y="717120"/>
            <a:ext cx="8338320" cy="1248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a:solidFill>
                  <a:srgbClr val="801900"/>
                </a:solidFill>
                <a:latin typeface="Arial"/>
                <a:ea typeface="DejaVu Sans"/>
              </a:rPr>
              <a:t>Winlink Team Production</a:t>
            </a:r>
            <a:r>
              <a:t/>
            </a:r>
            <a:br/>
            <a:r>
              <a:rPr lang="en-US" sz="2800" b="0" i="1" strike="noStrike" spc="-1">
                <a:solidFill>
                  <a:srgbClr val="000000"/>
                </a:solidFill>
                <a:latin typeface="Arial"/>
                <a:ea typeface="DejaVu Sans"/>
              </a:rPr>
              <a:t>www.winlink.org</a:t>
            </a:r>
            <a:endParaRPr lang="en-US" sz="2800" b="0" strike="noStrike" spc="-1">
              <a:latin typeface="Arial"/>
            </a:endParaRPr>
          </a:p>
        </p:txBody>
      </p:sp>
      <p:sp>
        <p:nvSpPr>
          <p:cNvPr id="77" name="CustomShape 2"/>
          <p:cNvSpPr/>
          <p:nvPr/>
        </p:nvSpPr>
        <p:spPr>
          <a:xfrm>
            <a:off x="900000" y="2160360"/>
            <a:ext cx="8267040" cy="430596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342720" indent="-329400">
              <a:lnSpc>
                <a:spcPct val="100000"/>
              </a:lnSpc>
              <a:spcAft>
                <a:spcPts val="1412"/>
              </a:spcAft>
            </a:pPr>
            <a:endParaRPr lang="en-US" sz="1800" b="0" strike="noStrike" spc="-1">
              <a:latin typeface="Arial"/>
            </a:endParaRPr>
          </a:p>
          <a:p>
            <a:pPr marL="342720" indent="-329400" algn="ctr">
              <a:lnSpc>
                <a:spcPct val="100000"/>
              </a:lnSpc>
              <a:spcAft>
                <a:spcPts val="1412"/>
              </a:spcAft>
            </a:pPr>
            <a:r>
              <a:rPr lang="en-US" sz="3200" b="0" strike="noStrike" spc="-1">
                <a:solidFill>
                  <a:srgbClr val="000000"/>
                </a:solidFill>
                <a:latin typeface="Arial"/>
                <a:ea typeface="DejaVu Sans"/>
              </a:rPr>
              <a:t>     Winlink Network for Emergency        Communications</a:t>
            </a:r>
            <a:endParaRPr lang="en-US" sz="3200" b="0" strike="noStrike" spc="-1">
              <a:latin typeface="Arial"/>
            </a:endParaRPr>
          </a:p>
          <a:p>
            <a:pPr marL="342720" indent="-329400" algn="ctr">
              <a:lnSpc>
                <a:spcPct val="100000"/>
              </a:lnSpc>
              <a:spcAft>
                <a:spcPts val="1412"/>
              </a:spcAft>
            </a:pPr>
            <a:endParaRPr lang="en-US" sz="3200" b="0" strike="noStrike" spc="-1">
              <a:latin typeface="Arial"/>
            </a:endParaRPr>
          </a:p>
        </p:txBody>
      </p:sp>
      <p:pic>
        <p:nvPicPr>
          <p:cNvPr id="78" name="Picture 77"/>
          <p:cNvPicPr/>
          <p:nvPr/>
        </p:nvPicPr>
        <p:blipFill>
          <a:blip r:embed="rId3"/>
          <a:stretch/>
        </p:blipFill>
        <p:spPr>
          <a:xfrm>
            <a:off x="3475080" y="3932280"/>
            <a:ext cx="2650320" cy="1278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97" name="CustomShape 1"/>
          <p:cNvSpPr/>
          <p:nvPr/>
        </p:nvSpPr>
        <p:spPr>
          <a:xfrm>
            <a:off x="828720" y="717480"/>
            <a:ext cx="8336880" cy="1247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400" b="0" strike="noStrike" spc="-1">
                <a:solidFill>
                  <a:srgbClr val="801900"/>
                </a:solidFill>
                <a:latin typeface="Arial"/>
                <a:ea typeface="DejaVu Sans"/>
              </a:rPr>
              <a:t>Mobile comm van from radio club XE1CRG in Guanajuato</a:t>
            </a:r>
            <a:endParaRPr lang="en-US" sz="2400" b="0" strike="noStrike" spc="-1">
              <a:latin typeface="Arial"/>
            </a:endParaRPr>
          </a:p>
        </p:txBody>
      </p:sp>
      <p:pic>
        <p:nvPicPr>
          <p:cNvPr id="98" name="Picture 97"/>
          <p:cNvPicPr/>
          <p:nvPr/>
        </p:nvPicPr>
        <p:blipFill>
          <a:blip r:embed="rId3"/>
          <a:stretch/>
        </p:blipFill>
        <p:spPr>
          <a:xfrm>
            <a:off x="1828800" y="1828800"/>
            <a:ext cx="6307920" cy="4636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99"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600" b="0" strike="noStrike" spc="-1">
                <a:solidFill>
                  <a:srgbClr val="801900"/>
                </a:solidFill>
                <a:latin typeface="Arial"/>
                <a:ea typeface="DejaVu Sans"/>
              </a:rPr>
              <a:t>Site of collapsed school that operator XE1PRA used XE1CRG comm van with Pactor for emails</a:t>
            </a:r>
            <a:endParaRPr lang="en-US" sz="2600" b="0" strike="noStrike" spc="-1">
              <a:latin typeface="Arial"/>
            </a:endParaRPr>
          </a:p>
        </p:txBody>
      </p:sp>
      <p:pic>
        <p:nvPicPr>
          <p:cNvPr id="100" name="Picture 99"/>
          <p:cNvPicPr/>
          <p:nvPr/>
        </p:nvPicPr>
        <p:blipFill>
          <a:blip r:embed="rId3"/>
          <a:stretch/>
        </p:blipFill>
        <p:spPr>
          <a:xfrm>
            <a:off x="1744560" y="2671920"/>
            <a:ext cx="6484320" cy="3363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1"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600" b="0" strike="noStrike" spc="-1">
                <a:solidFill>
                  <a:srgbClr val="000000"/>
                </a:solidFill>
                <a:latin typeface="Arial"/>
                <a:ea typeface="DejaVu Sans"/>
              </a:rPr>
              <a:t>X</a:t>
            </a:r>
            <a:r>
              <a:rPr lang="en-US" sz="2600" b="0" strike="noStrike" spc="-1">
                <a:solidFill>
                  <a:srgbClr val="801900"/>
                </a:solidFill>
                <a:latin typeface="Arial"/>
                <a:ea typeface="DejaVu Sans"/>
              </a:rPr>
              <a:t>E1VP gateway Mexico City no internet - forwarding to N5TW in Texas on HF</a:t>
            </a:r>
            <a:endParaRPr lang="en-US" sz="2600" b="0" strike="noStrike" spc="-1">
              <a:latin typeface="Arial"/>
            </a:endParaRPr>
          </a:p>
        </p:txBody>
      </p:sp>
      <p:pic>
        <p:nvPicPr>
          <p:cNvPr id="102" name="Picture 101"/>
          <p:cNvPicPr/>
          <p:nvPr/>
        </p:nvPicPr>
        <p:blipFill>
          <a:blip r:embed="rId3"/>
          <a:stretch/>
        </p:blipFill>
        <p:spPr>
          <a:xfrm>
            <a:off x="898560" y="2286000"/>
            <a:ext cx="8271720" cy="34743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3"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0" strike="noStrike" spc="-1">
                <a:solidFill>
                  <a:srgbClr val="801900"/>
                </a:solidFill>
                <a:latin typeface="Arial"/>
                <a:ea typeface="DejaVu Sans"/>
              </a:rPr>
              <a:t>XE2O handling traffic via Winmor</a:t>
            </a:r>
            <a:endParaRPr lang="en-US" sz="3200" b="0" strike="noStrike" spc="-1">
              <a:latin typeface="Arial"/>
            </a:endParaRPr>
          </a:p>
        </p:txBody>
      </p:sp>
      <p:pic>
        <p:nvPicPr>
          <p:cNvPr id="104" name="Picture 103"/>
          <p:cNvPicPr/>
          <p:nvPr/>
        </p:nvPicPr>
        <p:blipFill>
          <a:blip r:embed="rId3"/>
          <a:stretch/>
        </p:blipFill>
        <p:spPr>
          <a:xfrm>
            <a:off x="949320" y="1828800"/>
            <a:ext cx="8173440" cy="46425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5"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a:solidFill>
                  <a:srgbClr val="801900"/>
                </a:solidFill>
                <a:latin typeface="Arial"/>
                <a:ea typeface="DejaVu Sans"/>
              </a:rPr>
              <a:t>Conclusion to Mexico EQ presentation</a:t>
            </a:r>
            <a:endParaRPr lang="en-US" sz="3600" b="0" strike="noStrike" spc="-1">
              <a:latin typeface="Arial"/>
            </a:endParaRPr>
          </a:p>
        </p:txBody>
      </p:sp>
      <p:sp>
        <p:nvSpPr>
          <p:cNvPr id="106" name="CustomShape 2"/>
          <p:cNvSpPr/>
          <p:nvPr/>
        </p:nvSpPr>
        <p:spPr>
          <a:xfrm>
            <a:off x="899640" y="1828440"/>
            <a:ext cx="8271720" cy="632556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342720" indent="-324720">
              <a:lnSpc>
                <a:spcPct val="100000"/>
              </a:lnSpc>
              <a:spcAft>
                <a:spcPts val="1412"/>
              </a:spcAft>
            </a:pPr>
            <a:r>
              <a:rPr lang="en-US" sz="3200" b="0" strike="noStrike" spc="-1">
                <a:solidFill>
                  <a:srgbClr val="000000"/>
                </a:solidFill>
                <a:latin typeface="Arial"/>
                <a:ea typeface="DejaVu Sans"/>
              </a:rPr>
              <a:t> </a:t>
            </a:r>
            <a:r>
              <a:rPr lang="en-US" sz="2400" b="0" strike="noStrike" spc="-1">
                <a:solidFill>
                  <a:srgbClr val="000000"/>
                </a:solidFill>
                <a:latin typeface="Arial"/>
                <a:ea typeface="DejaVu Sans"/>
              </a:rPr>
              <a:t>Total of 31 messages sent via Winlink system on HF Most via Pactor a few via Winmor [40 and 20 meters]</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Average message size 5-7 K</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Primary Mexican gateways used: XE1VP in Mexico City and XE3N in Cancun </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HF auto-forwarding done on Pactor when needed by XE1VP gateway to N5TW gateway in Texas to borrow its Internet connection</a:t>
            </a:r>
            <a:endParaRPr lang="en-US" sz="2400" b="0" strike="noStrike" spc="-1">
              <a:latin typeface="Arial"/>
            </a:endParaRPr>
          </a:p>
          <a:p>
            <a:pPr marL="342720" indent="-324720">
              <a:lnSpc>
                <a:spcPct val="100000"/>
              </a:lnSpc>
              <a:spcAft>
                <a:spcPts val="1412"/>
              </a:spcAft>
            </a:pPr>
            <a:r>
              <a:rPr lang="en-US" sz="2400" b="0" strike="noStrike" spc="-1">
                <a:solidFill>
                  <a:srgbClr val="FF9900"/>
                </a:solidFill>
                <a:latin typeface="Arial"/>
                <a:ea typeface="DejaVu Sans"/>
              </a:rPr>
              <a:t>                                    QUESTIONS??</a:t>
            </a:r>
            <a:endParaRPr lang="en-US" sz="2400" b="0" strike="noStrike" spc="-1">
              <a:latin typeface="Arial"/>
            </a:endParaRPr>
          </a:p>
          <a:p>
            <a:pPr marL="342720" indent="-324720">
              <a:lnSpc>
                <a:spcPct val="100000"/>
              </a:lnSpc>
              <a:spcAft>
                <a:spcPts val="1412"/>
              </a:spcAft>
            </a:pPr>
            <a:endParaRPr lang="en-US" sz="2400" b="0" strike="noStrike" spc="-1">
              <a:latin typeface="Arial"/>
            </a:endParaRPr>
          </a:p>
          <a:p>
            <a:pPr marL="342720" indent="-324720">
              <a:lnSpc>
                <a:spcPct val="100000"/>
              </a:lnSpc>
              <a:spcAft>
                <a:spcPts val="1412"/>
              </a:spcAft>
            </a:pP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7" name="CustomShape 1"/>
          <p:cNvSpPr/>
          <p:nvPr/>
        </p:nvSpPr>
        <p:spPr>
          <a:xfrm>
            <a:off x="1074600" y="1463760"/>
            <a:ext cx="8343360" cy="875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t/>
            </a:r>
            <a:br/>
            <a:r>
              <a:t/>
            </a:r>
            <a:br/>
            <a:endParaRPr lang="en-US" sz="1800" b="0" strike="noStrike" spc="-1">
              <a:latin typeface="Arial"/>
            </a:endParaRPr>
          </a:p>
        </p:txBody>
      </p:sp>
      <p:pic>
        <p:nvPicPr>
          <p:cNvPr id="108" name="Picture 107"/>
          <p:cNvPicPr/>
          <p:nvPr/>
        </p:nvPicPr>
        <p:blipFill>
          <a:blip r:embed="rId3"/>
          <a:stretch/>
        </p:blipFill>
        <p:spPr>
          <a:xfrm>
            <a:off x="2651040" y="2011320"/>
            <a:ext cx="4296600" cy="28360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9"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a:solidFill>
                  <a:srgbClr val="801900"/>
                </a:solidFill>
                <a:latin typeface="Arial"/>
                <a:ea typeface="DejaVu Sans"/>
              </a:rPr>
              <a:t>Puerto Rico Disaster Sep/Oct 2017</a:t>
            </a:r>
            <a:endParaRPr lang="en-US" sz="3600" b="0" strike="noStrike" spc="-1">
              <a:latin typeface="Arial"/>
            </a:endParaRPr>
          </a:p>
        </p:txBody>
      </p:sp>
      <p:sp>
        <p:nvSpPr>
          <p:cNvPr id="110" name="CustomShape 2"/>
          <p:cNvSpPr/>
          <p:nvPr/>
        </p:nvSpPr>
        <p:spPr>
          <a:xfrm>
            <a:off x="899640" y="2160720"/>
            <a:ext cx="8271720" cy="431064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342720" indent="-324720">
              <a:lnSpc>
                <a:spcPct val="100000"/>
              </a:lnSpc>
              <a:spcAft>
                <a:spcPts val="1412"/>
              </a:spcAft>
            </a:pPr>
            <a:r>
              <a:rPr lang="en-US" sz="3200" b="0" strike="noStrike" spc="-1">
                <a:solidFill>
                  <a:srgbClr val="000000"/>
                </a:solidFill>
                <a:latin typeface="Arial"/>
                <a:ea typeface="DejaVu Sans"/>
              </a:rPr>
              <a:t>   </a:t>
            </a:r>
            <a:r>
              <a:rPr lang="en-US" sz="2800" b="0" strike="noStrike" spc="-1">
                <a:solidFill>
                  <a:srgbClr val="000000"/>
                </a:solidFill>
                <a:latin typeface="Arial"/>
                <a:ea typeface="DejaVu Sans"/>
              </a:rPr>
              <a:t>Early on Wednesday, September 20, Hurricane Maria — a powerful Category 4 hurricane with 150 mph winds — made direct landfall on Puerto Rico, bisecting the entire island and drenching it with enormous amounts of rain </a:t>
            </a:r>
            <a:endParaRPr lang="en-US" sz="2800" b="0" strike="noStrike" spc="-1">
              <a:latin typeface="Arial"/>
            </a:endParaRPr>
          </a:p>
          <a:p>
            <a:pPr marL="342720" indent="-324720">
              <a:lnSpc>
                <a:spcPct val="100000"/>
              </a:lnSpc>
              <a:spcAft>
                <a:spcPts val="1412"/>
              </a:spcAft>
            </a:pPr>
            <a:r>
              <a:rPr lang="en-US" sz="2800" b="0" strike="noStrike" spc="-1">
                <a:solidFill>
                  <a:srgbClr val="000000"/>
                </a:solidFill>
                <a:latin typeface="Arial"/>
                <a:ea typeface="DejaVu Sans"/>
              </a:rPr>
              <a:t>   Major destruction and loss of most infrastructure and services </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1" name="CustomShape 1"/>
          <p:cNvSpPr/>
          <p:nvPr/>
        </p:nvSpPr>
        <p:spPr>
          <a:xfrm>
            <a:off x="828720" y="717120"/>
            <a:ext cx="8338320" cy="1248840"/>
          </a:xfrm>
          <a:prstGeom prst="rect">
            <a:avLst/>
          </a:prstGeom>
          <a:noFill/>
          <a:ln>
            <a:noFill/>
          </a:ln>
        </p:spPr>
        <p:style>
          <a:lnRef idx="0">
            <a:scrgbClr r="0" g="0" b="0"/>
          </a:lnRef>
          <a:fillRef idx="0">
            <a:scrgbClr r="0" g="0" b="0"/>
          </a:fillRef>
          <a:effectRef idx="0">
            <a:scrgbClr r="0" g="0" b="0"/>
          </a:effectRef>
          <a:fontRef idx="minor"/>
        </p:style>
      </p:sp>
      <p:pic>
        <p:nvPicPr>
          <p:cNvPr id="112" name="Picture 111"/>
          <p:cNvPicPr/>
          <p:nvPr/>
        </p:nvPicPr>
        <p:blipFill>
          <a:blip r:embed="rId3"/>
          <a:stretch/>
        </p:blipFill>
        <p:spPr>
          <a:xfrm>
            <a:off x="731880" y="639720"/>
            <a:ext cx="8778240" cy="64000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3"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a:solidFill>
                  <a:srgbClr val="801900"/>
                </a:solidFill>
                <a:latin typeface="Arial"/>
                <a:ea typeface="DejaVu Sans"/>
              </a:rPr>
              <a:t>Flooding just one of many problems</a:t>
            </a:r>
            <a:endParaRPr lang="en-US" sz="3600" b="0" strike="noStrike" spc="-1">
              <a:latin typeface="Arial"/>
            </a:endParaRPr>
          </a:p>
        </p:txBody>
      </p:sp>
      <p:pic>
        <p:nvPicPr>
          <p:cNvPr id="114" name="Picture 113"/>
          <p:cNvPicPr/>
          <p:nvPr/>
        </p:nvPicPr>
        <p:blipFill>
          <a:blip r:embed="rId3"/>
          <a:stretch/>
        </p:blipFill>
        <p:spPr>
          <a:xfrm>
            <a:off x="1800360" y="2160720"/>
            <a:ext cx="6469920" cy="4310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5"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a:solidFill>
                  <a:srgbClr val="801900"/>
                </a:solidFill>
                <a:latin typeface="Arial"/>
                <a:ea typeface="DejaVu Sans"/>
              </a:rPr>
              <a:t>Described as a war zone</a:t>
            </a:r>
            <a:r>
              <a:rPr lang="en-US" sz="4100" b="0" strike="noStrike" spc="-1">
                <a:solidFill>
                  <a:srgbClr val="000000"/>
                </a:solidFill>
                <a:latin typeface="Arial"/>
                <a:ea typeface="DejaVu Sans"/>
              </a:rPr>
              <a:t> </a:t>
            </a:r>
            <a:endParaRPr lang="en-US" sz="4100" b="0" strike="noStrike" spc="-1">
              <a:latin typeface="Arial"/>
            </a:endParaRPr>
          </a:p>
        </p:txBody>
      </p:sp>
      <p:pic>
        <p:nvPicPr>
          <p:cNvPr id="116" name="Picture 115"/>
          <p:cNvPicPr/>
          <p:nvPr/>
        </p:nvPicPr>
        <p:blipFill>
          <a:blip r:embed="rId3"/>
          <a:stretch/>
        </p:blipFill>
        <p:spPr>
          <a:xfrm>
            <a:off x="1204920" y="2160720"/>
            <a:ext cx="7660440" cy="4310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79" name="CustomShape 1"/>
          <p:cNvSpPr/>
          <p:nvPr/>
        </p:nvSpPr>
        <p:spPr>
          <a:xfrm>
            <a:off x="828360" y="717480"/>
            <a:ext cx="8335080" cy="1245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a:solidFill>
                  <a:srgbClr val="801900"/>
                </a:solidFill>
                <a:latin typeface="Arial"/>
                <a:ea typeface="DejaVu Sans"/>
              </a:rPr>
              <a:t>What is Winlink?</a:t>
            </a:r>
            <a:endParaRPr lang="en-US" sz="3600" b="0" strike="noStrike" spc="-1">
              <a:latin typeface="Arial"/>
            </a:endParaRPr>
          </a:p>
        </p:txBody>
      </p:sp>
      <p:sp>
        <p:nvSpPr>
          <p:cNvPr id="80" name="CustomShape 2"/>
          <p:cNvSpPr/>
          <p:nvPr/>
        </p:nvSpPr>
        <p:spPr>
          <a:xfrm>
            <a:off x="899640" y="1828800"/>
            <a:ext cx="8263800" cy="462384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342720" indent="-332640">
              <a:lnSpc>
                <a:spcPct val="100000"/>
              </a:lnSpc>
              <a:spcAft>
                <a:spcPts val="1412"/>
              </a:spcAft>
            </a:pPr>
            <a:r>
              <a:rPr lang="en-US" sz="3200" b="0" strike="noStrike" spc="-1">
                <a:solidFill>
                  <a:srgbClr val="000000"/>
                </a:solidFill>
                <a:latin typeface="Arial"/>
                <a:ea typeface="DejaVu Sans"/>
              </a:rPr>
              <a:t>  </a:t>
            </a:r>
            <a:r>
              <a:rPr lang="en-US" sz="2400" b="0" strike="noStrike" spc="-1">
                <a:solidFill>
                  <a:srgbClr val="000000"/>
                </a:solidFill>
                <a:latin typeface="Arial"/>
                <a:ea typeface="DejaVu Sans"/>
              </a:rPr>
              <a:t> </a:t>
            </a:r>
            <a:r>
              <a:rPr lang="en-US" sz="2200" b="0" strike="noStrike" spc="-1">
                <a:solidFill>
                  <a:srgbClr val="000000"/>
                </a:solidFill>
                <a:latin typeface="Arial"/>
                <a:ea typeface="DejaVu Sans"/>
              </a:rPr>
              <a:t>Winlink is a worldwide radio messaging system that uses radio frequencies to provide services that include email with attachments, HTML templates, position reporting, weather bulletins, emergency relief communications, and message relay</a:t>
            </a:r>
            <a:endParaRPr lang="en-US" sz="2200" b="0" strike="noStrike" spc="-1">
              <a:latin typeface="Arial"/>
            </a:endParaRPr>
          </a:p>
          <a:p>
            <a:pPr marL="342720" indent="-332640">
              <a:lnSpc>
                <a:spcPct val="100000"/>
              </a:lnSpc>
              <a:spcAft>
                <a:spcPts val="1412"/>
              </a:spcAft>
            </a:pPr>
            <a:r>
              <a:rPr lang="en-US" sz="2200" b="0" strike="noStrike" spc="-1">
                <a:solidFill>
                  <a:srgbClr val="000000"/>
                </a:solidFill>
                <a:latin typeface="Arial"/>
                <a:ea typeface="DejaVu Sans"/>
              </a:rPr>
              <a:t>    Simply put; it allows you with free software to send and receive traffic with a radio and adequate equipment</a:t>
            </a:r>
            <a:endParaRPr lang="en-US" sz="2200" b="0" strike="noStrike" spc="-1">
              <a:latin typeface="Arial"/>
            </a:endParaRPr>
          </a:p>
          <a:p>
            <a:pPr marL="342720" indent="-332640">
              <a:lnSpc>
                <a:spcPct val="100000"/>
              </a:lnSpc>
              <a:spcAft>
                <a:spcPts val="1412"/>
              </a:spcAft>
            </a:pPr>
            <a:r>
              <a:rPr lang="en-US" sz="2200" b="0" strike="noStrike" spc="-1">
                <a:solidFill>
                  <a:srgbClr val="000000"/>
                </a:solidFill>
                <a:latin typeface="Arial"/>
                <a:ea typeface="DejaVu Sans"/>
              </a:rPr>
              <a:t>    It uses both amateur radio band frequencies and commercial channels as well</a:t>
            </a:r>
            <a:endParaRPr lang="en-US" sz="2200" b="0" strike="noStrike" spc="-1">
              <a:latin typeface="Arial"/>
            </a:endParaRPr>
          </a:p>
          <a:p>
            <a:pPr marL="342720" indent="-332640">
              <a:lnSpc>
                <a:spcPct val="100000"/>
              </a:lnSpc>
              <a:spcAft>
                <a:spcPts val="1412"/>
              </a:spcAft>
            </a:pPr>
            <a:r>
              <a:rPr lang="en-US" sz="2200" b="0" strike="noStrike" spc="-1">
                <a:solidFill>
                  <a:srgbClr val="000000"/>
                </a:solidFill>
                <a:latin typeface="Arial"/>
                <a:ea typeface="DejaVu Sans"/>
              </a:rPr>
              <a:t>    Hams world wide, military support groups, international organizations, and governments; all use the same network</a:t>
            </a:r>
            <a:endParaRPr lang="en-US" sz="2200" b="0" strike="noStrike" spc="-1">
              <a:latin typeface="Arial"/>
            </a:endParaRPr>
          </a:p>
          <a:p>
            <a:pPr marL="342720" indent="-332640">
              <a:lnSpc>
                <a:spcPct val="100000"/>
              </a:lnSpc>
              <a:spcAft>
                <a:spcPts val="1412"/>
              </a:spcAft>
            </a:pPr>
            <a:r>
              <a:rPr lang="en-US" sz="2200" b="0" strike="noStrike" spc="-1">
                <a:solidFill>
                  <a:srgbClr val="000000"/>
                </a:solidFill>
                <a:latin typeface="Arial"/>
                <a:ea typeface="DejaVu Sans"/>
              </a:rPr>
              <a:t>    Volunteer operated with redundancy, many years in operation and a track record of disaster support as a </a:t>
            </a:r>
            <a:r>
              <a:rPr lang="en-US" sz="2200" b="0" i="1" strike="noStrike" spc="-1">
                <a:solidFill>
                  <a:srgbClr val="000000"/>
                </a:solidFill>
                <a:latin typeface="Arial"/>
                <a:ea typeface="DejaVu Sans"/>
              </a:rPr>
              <a:t>backup system</a:t>
            </a:r>
            <a:endParaRPr lang="en-US" sz="2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7" name="CustomShape 1"/>
          <p:cNvSpPr/>
          <p:nvPr/>
        </p:nvSpPr>
        <p:spPr>
          <a:xfrm>
            <a:off x="799920" y="907920"/>
            <a:ext cx="8343000" cy="1642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00" b="0" strike="noStrike" spc="-1">
                <a:solidFill>
                  <a:srgbClr val="000000"/>
                </a:solidFill>
                <a:latin typeface="Arial"/>
                <a:ea typeface="DejaVu Sans"/>
              </a:rPr>
              <a:t>With so much infrastrucure damage and communications problems, the Winlink System could assist in out of the area email delivery</a:t>
            </a:r>
            <a:r>
              <a:t/>
            </a:r>
            <a:br/>
            <a:endParaRPr lang="en-US" sz="2800" b="0" strike="noStrike" spc="-1">
              <a:latin typeface="Arial"/>
            </a:endParaRPr>
          </a:p>
        </p:txBody>
      </p:sp>
      <p:sp>
        <p:nvSpPr>
          <p:cNvPr id="118" name="CustomShape 2"/>
          <p:cNvSpPr/>
          <p:nvPr/>
        </p:nvSpPr>
        <p:spPr>
          <a:xfrm>
            <a:off x="871200" y="2212560"/>
            <a:ext cx="8271720" cy="464436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342720" indent="-324720">
              <a:lnSpc>
                <a:spcPct val="100000"/>
              </a:lnSpc>
              <a:spcAft>
                <a:spcPts val="1412"/>
              </a:spcAft>
            </a:pPr>
            <a:endParaRPr lang="en-US" sz="18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Red Cross needed amateur radio volunteers that were Winlink savvy.</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ARRL assisted in gathering 22 to respond with go-kits</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These kits were mostly Icom 7200, 40 meter dipoles and external tuner.</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Red Cross provided lap tops with Winlink Express</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Teams housed to begin with at fire stations, hospitals, and Govt. facilities</a:t>
            </a:r>
            <a:endParaRPr lang="en-US" sz="2400" b="0" strike="noStrike" spc="-1">
              <a:latin typeface="Arial"/>
            </a:endParaRPr>
          </a:p>
          <a:p>
            <a:pPr marL="342720" indent="-324720">
              <a:lnSpc>
                <a:spcPct val="100000"/>
              </a:lnSpc>
              <a:spcAft>
                <a:spcPts val="1412"/>
              </a:spcAft>
            </a:pP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9"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100" b="0" strike="noStrike" spc="-1">
                <a:solidFill>
                  <a:srgbClr val="801900"/>
                </a:solidFill>
                <a:latin typeface="Arial"/>
                <a:ea typeface="DejaVu Sans"/>
              </a:rPr>
              <a:t>Observations</a:t>
            </a:r>
            <a:endParaRPr lang="en-US" sz="4100" b="0" strike="noStrike" spc="-1">
              <a:latin typeface="Arial"/>
            </a:endParaRPr>
          </a:p>
        </p:txBody>
      </p:sp>
      <p:sp>
        <p:nvSpPr>
          <p:cNvPr id="120" name="CustomShape 2"/>
          <p:cNvSpPr/>
          <p:nvPr/>
        </p:nvSpPr>
        <p:spPr>
          <a:xfrm>
            <a:off x="899640" y="2160720"/>
            <a:ext cx="8271720" cy="431064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342720" indent="-324720">
              <a:lnSpc>
                <a:spcPct val="100000"/>
              </a:lnSpc>
              <a:spcAft>
                <a:spcPts val="1412"/>
              </a:spcAft>
            </a:pPr>
            <a:r>
              <a:rPr lang="en-US" sz="2400" b="0" strike="noStrike" spc="-1">
                <a:solidFill>
                  <a:srgbClr val="000000"/>
                </a:solidFill>
                <a:latin typeface="Arial"/>
                <a:ea typeface="DejaVu Sans"/>
              </a:rPr>
              <a:t>- Winlink responders were sent with 40 meter only antennas.           </a:t>
            </a:r>
            <a:r>
              <a:rPr lang="en-US" sz="2400" b="0" i="1" strike="noStrike" spc="-1">
                <a:solidFill>
                  <a:srgbClr val="000000"/>
                </a:solidFill>
                <a:latin typeface="Arial"/>
                <a:ea typeface="DejaVu Sans"/>
              </a:rPr>
              <a:t>Can fold to do 20 and use tuner for 17</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No pactor modems were sent, use of Winmor via radio only</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Band conditions &amp; distance, an Achilles heel for Winmor</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First couple of days needed to get routine down</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Use of a tactical call assisted greatly in traffic delivery</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Desire to send a large Red Cross spreadsheet was problematic</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1"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100" b="0" strike="noStrike" spc="-1">
                <a:solidFill>
                  <a:srgbClr val="801900"/>
                </a:solidFill>
                <a:latin typeface="Arial"/>
                <a:ea typeface="DejaVu Sans"/>
              </a:rPr>
              <a:t>Observations 2</a:t>
            </a:r>
            <a:endParaRPr lang="en-US" sz="4100" b="0" strike="noStrike" spc="-1">
              <a:latin typeface="Arial"/>
            </a:endParaRPr>
          </a:p>
        </p:txBody>
      </p:sp>
      <p:sp>
        <p:nvSpPr>
          <p:cNvPr id="122" name="CustomShape 2"/>
          <p:cNvSpPr/>
          <p:nvPr/>
        </p:nvSpPr>
        <p:spPr>
          <a:xfrm>
            <a:off x="899640" y="2160720"/>
            <a:ext cx="8271720" cy="431064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342720" indent="-324720">
              <a:lnSpc>
                <a:spcPct val="100000"/>
              </a:lnSpc>
              <a:spcAft>
                <a:spcPts val="1412"/>
              </a:spcAft>
            </a:pPr>
            <a:r>
              <a:rPr lang="en-US" sz="2400" b="0" strike="noStrike" spc="-1">
                <a:solidFill>
                  <a:srgbClr val="000000"/>
                </a:solidFill>
                <a:latin typeface="Arial"/>
                <a:ea typeface="DejaVu Sans"/>
              </a:rPr>
              <a:t>- About 7 gateways were reliable to Puerto Rico, one being XE3N in Cancun, mostly 40 and 17 meters</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N5TW was a main connection due to being in Texas with large arrays mostly 40 20 and 17 meters</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FCC authorized P4 but no modems were deployed until Red Cross teams left and SHARES teams arrived</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Seemed to be a lack of coordination with replies</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Some teams began to use HTML templates</a:t>
            </a:r>
            <a:endParaRPr lang="en-US" sz="2400" b="0" strike="noStrike" spc="-1">
              <a:latin typeface="Arial"/>
            </a:endParaRPr>
          </a:p>
          <a:p>
            <a:pPr marL="342720" indent="-324720">
              <a:lnSpc>
                <a:spcPct val="100000"/>
              </a:lnSpc>
              <a:spcAft>
                <a:spcPts val="1412"/>
              </a:spcAft>
            </a:pPr>
            <a:r>
              <a:rPr lang="en-US" sz="2400" b="0" strike="noStrike" spc="-1">
                <a:solidFill>
                  <a:srgbClr val="000000"/>
                </a:solidFill>
                <a:latin typeface="Arial"/>
                <a:ea typeface="DejaVu Sans"/>
              </a:rPr>
              <a:t>- New forms created for event use was distributed</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3"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a:solidFill>
                  <a:srgbClr val="801900"/>
                </a:solidFill>
                <a:latin typeface="Arial"/>
                <a:ea typeface="DejaVu Sans"/>
              </a:rPr>
              <a:t>HTML Form ICS 213</a:t>
            </a:r>
            <a:r>
              <a:rPr lang="en-US" sz="4100" b="0" strike="noStrike" spc="-1">
                <a:solidFill>
                  <a:srgbClr val="000000"/>
                </a:solidFill>
                <a:latin typeface="Arial"/>
                <a:ea typeface="DejaVu Sans"/>
              </a:rPr>
              <a:t> </a:t>
            </a:r>
            <a:endParaRPr lang="en-US" sz="4100" b="0" strike="noStrike" spc="-1">
              <a:latin typeface="Arial"/>
            </a:endParaRPr>
          </a:p>
        </p:txBody>
      </p:sp>
      <p:pic>
        <p:nvPicPr>
          <p:cNvPr id="124" name="Picture 123"/>
          <p:cNvPicPr/>
          <p:nvPr/>
        </p:nvPicPr>
        <p:blipFill>
          <a:blip r:embed="rId3"/>
          <a:stretch/>
        </p:blipFill>
        <p:spPr>
          <a:xfrm>
            <a:off x="1312920" y="1646280"/>
            <a:ext cx="7444440" cy="48250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5"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sp>
      <p:pic>
        <p:nvPicPr>
          <p:cNvPr id="126" name="Picture 125"/>
          <p:cNvPicPr/>
          <p:nvPr/>
        </p:nvPicPr>
        <p:blipFill>
          <a:blip r:embed="rId3"/>
          <a:stretch/>
        </p:blipFill>
        <p:spPr>
          <a:xfrm>
            <a:off x="822240" y="549360"/>
            <a:ext cx="8503560" cy="6857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7"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a:solidFill>
                  <a:srgbClr val="801900"/>
                </a:solidFill>
                <a:latin typeface="Arial"/>
                <a:ea typeface="DejaVu Sans"/>
              </a:rPr>
              <a:t>HTML Form ICS 213RR </a:t>
            </a:r>
            <a:endParaRPr lang="en-US" sz="3600" b="0" strike="noStrike" spc="-1">
              <a:latin typeface="Arial"/>
            </a:endParaRPr>
          </a:p>
        </p:txBody>
      </p:sp>
      <p:pic>
        <p:nvPicPr>
          <p:cNvPr id="128" name="Picture 127"/>
          <p:cNvPicPr/>
          <p:nvPr/>
        </p:nvPicPr>
        <p:blipFill>
          <a:blip r:embed="rId3"/>
          <a:stretch/>
        </p:blipFill>
        <p:spPr>
          <a:xfrm>
            <a:off x="898560" y="1828800"/>
            <a:ext cx="8271720" cy="44427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9"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200" b="0" strike="noStrike" spc="-1">
                <a:solidFill>
                  <a:srgbClr val="801900"/>
                </a:solidFill>
                <a:latin typeface="Arial"/>
                <a:ea typeface="DejaVu Sans"/>
              </a:rPr>
              <a:t>WINLINK SYSTEM IN GUAYAMA, PR. 2017.  Kenwood 480H, SCS II USB MODEM, SLA batteries and solar panel</a:t>
            </a:r>
            <a:endParaRPr lang="en-US" sz="2200" b="0" strike="noStrike" spc="-1">
              <a:latin typeface="Arial"/>
            </a:endParaRPr>
          </a:p>
        </p:txBody>
      </p:sp>
      <p:pic>
        <p:nvPicPr>
          <p:cNvPr id="130" name="Picture 129"/>
          <p:cNvPicPr/>
          <p:nvPr/>
        </p:nvPicPr>
        <p:blipFill>
          <a:blip r:embed="rId3"/>
          <a:stretch/>
        </p:blipFill>
        <p:spPr>
          <a:xfrm>
            <a:off x="1920960" y="1971720"/>
            <a:ext cx="6492240" cy="43362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1"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200" b="0" strike="noStrike" spc="-1">
                <a:solidFill>
                  <a:srgbClr val="990000"/>
                </a:solidFill>
                <a:latin typeface="Arial"/>
                <a:ea typeface="DejaVu Sans"/>
              </a:rPr>
              <a:t>Solar panel erected on rear porch of RAHAM BAPTIST CHURCH, Guayama, PR</a:t>
            </a:r>
            <a:endParaRPr lang="en-US" sz="2200" b="0" strike="noStrike" spc="-1">
              <a:latin typeface="Arial"/>
            </a:endParaRPr>
          </a:p>
        </p:txBody>
      </p:sp>
      <p:pic>
        <p:nvPicPr>
          <p:cNvPr id="132" name="Picture 131"/>
          <p:cNvPicPr/>
          <p:nvPr/>
        </p:nvPicPr>
        <p:blipFill>
          <a:blip r:embed="rId3"/>
          <a:stretch/>
        </p:blipFill>
        <p:spPr>
          <a:xfrm>
            <a:off x="2011320" y="1828800"/>
            <a:ext cx="6217560" cy="46425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3"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00" b="0" strike="noStrike" spc="-1">
                <a:solidFill>
                  <a:srgbClr val="801900"/>
                </a:solidFill>
                <a:latin typeface="Arial"/>
                <a:ea typeface="DejaVu Sans"/>
              </a:rPr>
              <a:t>Report from Kenny Witt,  KC4OJS to Winlink Team</a:t>
            </a:r>
            <a:r>
              <a:rPr lang="en-US" sz="2800" b="0" strike="noStrike" spc="-1">
                <a:solidFill>
                  <a:srgbClr val="000000"/>
                </a:solidFill>
                <a:latin typeface="Arial"/>
                <a:ea typeface="DejaVu Sans"/>
              </a:rPr>
              <a:t> </a:t>
            </a:r>
            <a:endParaRPr lang="en-US" sz="2800" b="0" strike="noStrike" spc="-1">
              <a:latin typeface="Arial"/>
            </a:endParaRPr>
          </a:p>
        </p:txBody>
      </p:sp>
      <p:sp>
        <p:nvSpPr>
          <p:cNvPr id="134" name="CustomShape 2"/>
          <p:cNvSpPr/>
          <p:nvPr/>
        </p:nvSpPr>
        <p:spPr>
          <a:xfrm>
            <a:off x="914040" y="1828440"/>
            <a:ext cx="8271720" cy="431100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342720" indent="-324720">
              <a:lnSpc>
                <a:spcPct val="100000"/>
              </a:lnSpc>
              <a:spcAft>
                <a:spcPts val="1412"/>
              </a:spcAft>
            </a:pPr>
            <a:r>
              <a:rPr lang="en-US" sz="1800" b="0" strike="noStrike" spc="-1">
                <a:solidFill>
                  <a:srgbClr val="000000"/>
                </a:solidFill>
                <a:latin typeface="Arial"/>
                <a:ea typeface="DejaVu Sans"/>
              </a:rPr>
              <a:t>Just wanted to say thanks!  Our team recently spent a couple of weeks in Guayama, PR. installing a water purification system for the local community, and setting up a "feeding kitchen" as well.</a:t>
            </a:r>
            <a:endParaRPr lang="en-US" sz="1800" b="0" strike="noStrike" spc="-1">
              <a:latin typeface="Arial"/>
            </a:endParaRPr>
          </a:p>
          <a:p>
            <a:pPr marL="342720" indent="-324720">
              <a:lnSpc>
                <a:spcPct val="100000"/>
              </a:lnSpc>
              <a:spcAft>
                <a:spcPts val="1412"/>
              </a:spcAft>
            </a:pPr>
            <a:r>
              <a:rPr lang="en-US" sz="1800" b="0" strike="noStrike" spc="-1">
                <a:solidFill>
                  <a:srgbClr val="000000"/>
                </a:solidFill>
                <a:latin typeface="Arial"/>
                <a:ea typeface="DejaVu Sans"/>
              </a:rPr>
              <a:t>For the first week and a half, our only means to communicate with our folks back home (or anyone) was with WINLINK.</a:t>
            </a:r>
            <a:endParaRPr lang="en-US" sz="1800" b="0" strike="noStrike" spc="-1">
              <a:latin typeface="Arial"/>
            </a:endParaRPr>
          </a:p>
          <a:p>
            <a:pPr marL="342720" indent="-324720">
              <a:lnSpc>
                <a:spcPct val="100000"/>
              </a:lnSpc>
              <a:spcAft>
                <a:spcPts val="1412"/>
              </a:spcAft>
            </a:pPr>
            <a:r>
              <a:rPr lang="en-US" sz="1800" b="0" strike="noStrike" spc="-1">
                <a:solidFill>
                  <a:srgbClr val="000000"/>
                </a:solidFill>
                <a:latin typeface="Arial"/>
                <a:ea typeface="DejaVu Sans"/>
              </a:rPr>
              <a:t>We had a battery powered HF rig running 20 watts, with a 40/80 trap dipole (flat at 30 feet). Most of the connections were on 12 and 20 meters during the daytime, averaging 1400 miles.  We did not operate at night, as we had no commercial power....and to be honest, we were tired and went to bed!</a:t>
            </a:r>
            <a:endParaRPr lang="en-US" sz="1800" b="0" strike="noStrike" spc="-1">
              <a:latin typeface="Arial"/>
            </a:endParaRPr>
          </a:p>
          <a:p>
            <a:pPr marL="342720" indent="-324720">
              <a:lnSpc>
                <a:spcPct val="100000"/>
              </a:lnSpc>
              <a:spcAft>
                <a:spcPts val="1412"/>
              </a:spcAft>
            </a:pPr>
            <a:r>
              <a:rPr lang="en-US" sz="1800" b="0" strike="noStrike" spc="-1">
                <a:solidFill>
                  <a:srgbClr val="000000"/>
                </a:solidFill>
                <a:latin typeface="Arial"/>
                <a:ea typeface="DejaVu Sans"/>
              </a:rPr>
              <a:t>We initially were charging the batteries with a small solar array, but SAMARITANS PURSE came along with a generator permitting the use of a small "battery charger / maintainer" to keep the batteries up.  </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5" name="CustomShape 1"/>
          <p:cNvSpPr/>
          <p:nvPr/>
        </p:nvSpPr>
        <p:spPr>
          <a:xfrm>
            <a:off x="828360" y="717120"/>
            <a:ext cx="8333640" cy="1243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400" b="0" strike="noStrike" spc="-1">
                <a:solidFill>
                  <a:srgbClr val="801900"/>
                </a:solidFill>
                <a:latin typeface="Arial"/>
                <a:ea typeface="DejaVu Sans"/>
              </a:rPr>
              <a:t>Message from a SHARES operator using Pactor.</a:t>
            </a:r>
            <a:r>
              <a:t/>
            </a:r>
            <a:br/>
            <a:r>
              <a:rPr lang="en-US" sz="2000" b="0" strike="noStrike" spc="-1">
                <a:solidFill>
                  <a:srgbClr val="000000"/>
                </a:solidFill>
                <a:latin typeface="Arial"/>
                <a:ea typeface="DejaVu Sans"/>
              </a:rPr>
              <a:t>Shared Resources (SHARES) High Frequency Radio Program</a:t>
            </a:r>
            <a:endParaRPr lang="en-US" sz="2000" b="0" strike="noStrike" spc="-1">
              <a:latin typeface="Arial"/>
            </a:endParaRPr>
          </a:p>
        </p:txBody>
      </p:sp>
      <p:sp>
        <p:nvSpPr>
          <p:cNvPr id="136" name="CustomShape 2"/>
          <p:cNvSpPr/>
          <p:nvPr/>
        </p:nvSpPr>
        <p:spPr>
          <a:xfrm>
            <a:off x="828720" y="1920600"/>
            <a:ext cx="8262000" cy="407124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342720" indent="-334080">
              <a:lnSpc>
                <a:spcPct val="100000"/>
              </a:lnSpc>
              <a:spcAft>
                <a:spcPts val="1412"/>
              </a:spcAft>
            </a:pPr>
            <a:r>
              <a:rPr lang="en-US" sz="1800" b="0" strike="noStrike" spc="-1">
                <a:solidFill>
                  <a:srgbClr val="000000"/>
                </a:solidFill>
                <a:latin typeface="Arial"/>
                <a:ea typeface="DejaVu Sans"/>
              </a:rPr>
              <a:t>This message was sent approximately 20 days from Puerto Rico from a SHARES volunteer who had set up a Winlink RMS in the FEMA Joint Field Office.  </a:t>
            </a:r>
            <a:endParaRPr lang="en-US" sz="1800" b="0" strike="noStrike" spc="-1">
              <a:latin typeface="Arial"/>
            </a:endParaRPr>
          </a:p>
          <a:p>
            <a:pPr marL="342720" indent="-334080">
              <a:lnSpc>
                <a:spcPct val="100000"/>
              </a:lnSpc>
              <a:spcAft>
                <a:spcPts val="1412"/>
              </a:spcAft>
            </a:pPr>
            <a:r>
              <a:rPr lang="en-US" sz="1800" b="0" strike="noStrike" spc="-1">
                <a:solidFill>
                  <a:srgbClr val="000000"/>
                </a:solidFill>
                <a:latin typeface="Arial"/>
                <a:ea typeface="DejaVu Sans"/>
              </a:rPr>
              <a:t>‶The only stable, consistent comms from here has been HF radio. Because of the extremely high noise level (S9 to S9 +20db ) generated by all the other services, voice SSB communications are almost unusable here. But DATA on Winlink seems to get thru the muck and having the availability of many SHARES Winlink gateways in varied geographical areas is providing the opportunity for a connection under changing propagationconditions. </a:t>
            </a:r>
            <a:endParaRPr lang="en-US" sz="1800" b="0" strike="noStrike" spc="-1">
              <a:latin typeface="Arial"/>
            </a:endParaRPr>
          </a:p>
          <a:p>
            <a:pPr marL="342720" indent="-334080">
              <a:lnSpc>
                <a:spcPct val="100000"/>
              </a:lnSpc>
              <a:spcAft>
                <a:spcPts val="1412"/>
              </a:spcAft>
            </a:pPr>
            <a:r>
              <a:rPr lang="en-US" sz="1800" b="0" strike="noStrike" spc="-1">
                <a:solidFill>
                  <a:srgbClr val="000000"/>
                </a:solidFill>
                <a:latin typeface="Arial"/>
                <a:ea typeface="DejaVu Sans"/>
              </a:rPr>
              <a:t>We've exercised SHARES Winlink email with FEMA down here and we've successfully emailed back &amp; forth between systems. I've educated FEMA I.T. in the Ponce Branch Office (because when people can't send emails, I.T. hears about it first) about how to access us at the SHARES HF station to allow priority emails to be sent. I think Winlink is performing the service it was designed for down here.‶</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1" name="CustomShape 1"/>
          <p:cNvSpPr/>
          <p:nvPr/>
        </p:nvSpPr>
        <p:spPr>
          <a:xfrm>
            <a:off x="828360" y="717480"/>
            <a:ext cx="8350920" cy="1261440"/>
          </a:xfrm>
          <a:prstGeom prst="rect">
            <a:avLst/>
          </a:prstGeom>
          <a:noFill/>
          <a:ln>
            <a:noFill/>
          </a:ln>
        </p:spPr>
        <p:style>
          <a:lnRef idx="0">
            <a:scrgbClr r="0" g="0" b="0"/>
          </a:lnRef>
          <a:fillRef idx="0">
            <a:scrgbClr r="0" g="0" b="0"/>
          </a:fillRef>
          <a:effectRef idx="0">
            <a:scrgbClr r="0" g="0" b="0"/>
          </a:effectRef>
          <a:fontRef idx="minor"/>
        </p:style>
        <p:txBody>
          <a:bodyPr lIns="0" tIns="36000" rIns="0" bIns="0" anchor="ctr"/>
          <a:lstStyle/>
          <a:p>
            <a:pPr algn="ctr">
              <a:lnSpc>
                <a:spcPct val="93000"/>
              </a:lnSpc>
            </a:pPr>
            <a:r>
              <a:rPr lang="en-US" sz="3600" b="0" strike="noStrike" spc="-1">
                <a:solidFill>
                  <a:srgbClr val="663300"/>
                </a:solidFill>
                <a:latin typeface="Arial"/>
                <a:ea typeface="DejaVu Sans"/>
              </a:rPr>
              <a:t>Winlink in use during Mexico EQ and Puerto Rico Disaster - 2017</a:t>
            </a:r>
            <a:endParaRPr lang="en-US" sz="3600" b="0" strike="noStrike" spc="-1">
              <a:latin typeface="Arial"/>
            </a:endParaRPr>
          </a:p>
        </p:txBody>
      </p:sp>
      <p:sp>
        <p:nvSpPr>
          <p:cNvPr id="82" name="CustomShape 2"/>
          <p:cNvSpPr/>
          <p:nvPr/>
        </p:nvSpPr>
        <p:spPr>
          <a:xfrm>
            <a:off x="899640" y="1979280"/>
            <a:ext cx="8279640" cy="4328280"/>
          </a:xfrm>
          <a:prstGeom prst="rect">
            <a:avLst/>
          </a:prstGeom>
          <a:noFill/>
          <a:ln>
            <a:noFill/>
          </a:ln>
        </p:spPr>
        <p:style>
          <a:lnRef idx="0">
            <a:scrgbClr r="0" g="0" b="0"/>
          </a:lnRef>
          <a:fillRef idx="0">
            <a:scrgbClr r="0" g="0" b="0"/>
          </a:fillRef>
          <a:effectRef idx="0">
            <a:scrgbClr r="0" g="0" b="0"/>
          </a:effectRef>
          <a:fontRef idx="minor"/>
        </p:style>
        <p:txBody>
          <a:bodyPr lIns="0" tIns="28080" rIns="0" bIns="0" anchor="ctr"/>
          <a:lstStyle/>
          <a:p>
            <a:pPr algn="ctr">
              <a:lnSpc>
                <a:spcPct val="93000"/>
              </a:lnSpc>
            </a:pPr>
            <a:endParaRPr lang="en-US" sz="1800" b="0" strike="noStrike" spc="-1">
              <a:latin typeface="Arial"/>
            </a:endParaRPr>
          </a:p>
          <a:p>
            <a:pPr algn="ctr">
              <a:lnSpc>
                <a:spcPct val="93000"/>
              </a:lnSpc>
            </a:pPr>
            <a:endParaRPr lang="en-US" sz="1800" b="0" strike="noStrike" spc="-1">
              <a:latin typeface="Arial"/>
            </a:endParaRPr>
          </a:p>
          <a:p>
            <a:pPr algn="ctr">
              <a:lnSpc>
                <a:spcPct val="93000"/>
              </a:lnSpc>
            </a:pPr>
            <a:r>
              <a:rPr lang="en-US" sz="2800" b="0" strike="noStrike" spc="-1">
                <a:solidFill>
                  <a:srgbClr val="000000"/>
                </a:solidFill>
                <a:latin typeface="Arial"/>
                <a:ea typeface="DejaVu Sans"/>
              </a:rPr>
              <a:t>Observations from behind the scenes and assistance provided to Amateur radio Emcomm responders for reliable network access</a:t>
            </a:r>
            <a:endParaRPr lang="en-US" sz="2800" b="0" strike="noStrike" spc="-1">
              <a:latin typeface="Arial"/>
            </a:endParaRPr>
          </a:p>
          <a:p>
            <a:pPr algn="ctr">
              <a:lnSpc>
                <a:spcPct val="93000"/>
              </a:lnSpc>
            </a:pPr>
            <a:endParaRPr lang="en-US" sz="2800" b="0" strike="noStrike" spc="-1">
              <a:latin typeface="Arial"/>
            </a:endParaRPr>
          </a:p>
          <a:p>
            <a:pPr algn="ctr">
              <a:lnSpc>
                <a:spcPct val="93000"/>
              </a:lnSpc>
            </a:pPr>
            <a:r>
              <a:rPr lang="en-US" sz="3200" b="0" strike="noStrike" spc="-1">
                <a:solidFill>
                  <a:srgbClr val="000000"/>
                </a:solidFill>
                <a:latin typeface="Arial"/>
                <a:ea typeface="DejaVu Sans"/>
              </a:rPr>
              <a:t>Mike Burton XE2/N6KZB</a:t>
            </a:r>
            <a:endParaRPr lang="en-US" sz="3200" b="0" strike="noStrike" spc="-1">
              <a:latin typeface="Arial"/>
            </a:endParaRPr>
          </a:p>
          <a:p>
            <a:pPr algn="ctr">
              <a:lnSpc>
                <a:spcPct val="93000"/>
              </a:lnSpc>
            </a:pPr>
            <a:r>
              <a:rPr lang="en-US" sz="2800" b="0" strike="noStrike" spc="-1">
                <a:solidFill>
                  <a:srgbClr val="000000"/>
                </a:solidFill>
                <a:latin typeface="Arial"/>
                <a:ea typeface="DejaVu Sans"/>
              </a:rPr>
              <a:t>(assisted by XE2SI)</a:t>
            </a:r>
            <a:endParaRPr lang="en-US" sz="2800" b="0" strike="noStrike" spc="-1">
              <a:latin typeface="Arial"/>
            </a:endParaRPr>
          </a:p>
          <a:p>
            <a:pPr algn="ctr">
              <a:lnSpc>
                <a:spcPct val="93000"/>
              </a:lnSpc>
            </a:pPr>
            <a:endParaRPr lang="en-US" sz="2800" b="0" strike="noStrike" spc="-1">
              <a:latin typeface="Arial"/>
            </a:endParaRPr>
          </a:p>
          <a:p>
            <a:pPr algn="ctr">
              <a:lnSpc>
                <a:spcPct val="93000"/>
              </a:lnSpc>
            </a:pPr>
            <a:r>
              <a:rPr lang="en-US" sz="2600" b="0" strike="noStrike" spc="-1">
                <a:solidFill>
                  <a:srgbClr val="000000"/>
                </a:solidFill>
                <a:latin typeface="Arial"/>
                <a:ea typeface="DejaVu Sans"/>
              </a:rPr>
              <a:t>- Member Winlink Development Team</a:t>
            </a:r>
            <a:endParaRPr lang="en-US" sz="2600" b="0" strike="noStrike" spc="-1">
              <a:latin typeface="Arial"/>
            </a:endParaRPr>
          </a:p>
          <a:p>
            <a:pPr algn="ctr">
              <a:lnSpc>
                <a:spcPct val="93000"/>
              </a:lnSpc>
            </a:pPr>
            <a:r>
              <a:rPr lang="en-US" sz="2600" b="0" strike="noStrike" spc="-1">
                <a:solidFill>
                  <a:srgbClr val="000000"/>
                </a:solidFill>
                <a:latin typeface="Arial"/>
                <a:ea typeface="DejaVu Sans"/>
              </a:rPr>
              <a:t>- Manager of Mexico‵s Winlink gateways</a:t>
            </a:r>
            <a:endParaRPr lang="en-US" sz="2600" b="0" strike="noStrike" spc="-1">
              <a:latin typeface="Arial"/>
            </a:endParaRPr>
          </a:p>
          <a:p>
            <a:pPr algn="ctr">
              <a:lnSpc>
                <a:spcPct val="93000"/>
              </a:lnSpc>
            </a:pPr>
            <a:endParaRPr lang="en-US" sz="2600" b="0" strike="noStrike" spc="-1">
              <a:latin typeface="Arial"/>
            </a:endParaRPr>
          </a:p>
          <a:p>
            <a:pPr algn="ctr">
              <a:lnSpc>
                <a:spcPct val="93000"/>
              </a:lnSpc>
            </a:pPr>
            <a:endParaRPr lang="en-US" sz="2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7" name="CustomShape 1"/>
          <p:cNvSpPr/>
          <p:nvPr/>
        </p:nvSpPr>
        <p:spPr>
          <a:xfrm>
            <a:off x="828360" y="717480"/>
            <a:ext cx="8343000" cy="125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00" b="0" strike="noStrike" spc="-1">
                <a:solidFill>
                  <a:srgbClr val="801900"/>
                </a:solidFill>
                <a:latin typeface="Arial"/>
                <a:ea typeface="DejaVu Sans"/>
              </a:rPr>
              <a:t>Conclusion to Winlink and Puerto Rico disaster</a:t>
            </a:r>
            <a:endParaRPr lang="en-US" sz="2800" b="0" strike="noStrike" spc="-1">
              <a:latin typeface="Arial"/>
            </a:endParaRPr>
          </a:p>
        </p:txBody>
      </p:sp>
      <p:sp>
        <p:nvSpPr>
          <p:cNvPr id="138" name="CustomShape 2"/>
          <p:cNvSpPr/>
          <p:nvPr/>
        </p:nvSpPr>
        <p:spPr>
          <a:xfrm>
            <a:off x="899640" y="1736640"/>
            <a:ext cx="8271720" cy="473472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342720" indent="-324720">
              <a:lnSpc>
                <a:spcPct val="100000"/>
              </a:lnSpc>
              <a:spcAft>
                <a:spcPts val="1412"/>
              </a:spcAft>
            </a:pPr>
            <a:r>
              <a:rPr lang="en-US" sz="2000" b="0" strike="noStrike" spc="-1">
                <a:solidFill>
                  <a:srgbClr val="000000"/>
                </a:solidFill>
                <a:latin typeface="Arial"/>
                <a:ea typeface="DejaVu Sans"/>
              </a:rPr>
              <a:t>- Winlink can provide an out-of-the area email delivery system</a:t>
            </a:r>
            <a:endParaRPr lang="en-US" sz="2000" b="0" strike="noStrike" spc="-1">
              <a:latin typeface="Arial"/>
            </a:endParaRPr>
          </a:p>
          <a:p>
            <a:pPr marL="342720" indent="-324720">
              <a:lnSpc>
                <a:spcPct val="100000"/>
              </a:lnSpc>
              <a:spcAft>
                <a:spcPts val="1412"/>
              </a:spcAft>
            </a:pPr>
            <a:r>
              <a:rPr lang="en-US" sz="2000" b="0" strike="noStrike" spc="-1">
                <a:solidFill>
                  <a:srgbClr val="000000"/>
                </a:solidFill>
                <a:latin typeface="Arial"/>
                <a:ea typeface="DejaVu Sans"/>
              </a:rPr>
              <a:t>- A trained &amp; equipped HF operator can be essential the first few days</a:t>
            </a:r>
            <a:endParaRPr lang="en-US" sz="2000" b="0" strike="noStrike" spc="-1">
              <a:latin typeface="Arial"/>
            </a:endParaRPr>
          </a:p>
          <a:p>
            <a:pPr marL="342720" indent="-324720">
              <a:lnSpc>
                <a:spcPct val="100000"/>
              </a:lnSpc>
              <a:spcAft>
                <a:spcPts val="1412"/>
              </a:spcAft>
            </a:pPr>
            <a:r>
              <a:rPr lang="en-US" sz="2000" b="0" strike="noStrike" spc="-1">
                <a:solidFill>
                  <a:srgbClr val="000000"/>
                </a:solidFill>
                <a:latin typeface="Arial"/>
                <a:ea typeface="DejaVu Sans"/>
              </a:rPr>
              <a:t>- Do not oversell the capabilities as it is a backup system</a:t>
            </a:r>
            <a:endParaRPr lang="en-US" sz="2000" b="0" strike="noStrike" spc="-1">
              <a:latin typeface="Arial"/>
            </a:endParaRPr>
          </a:p>
          <a:p>
            <a:pPr marL="342720" indent="-324720">
              <a:lnSpc>
                <a:spcPct val="100000"/>
              </a:lnSpc>
              <a:spcAft>
                <a:spcPts val="1412"/>
              </a:spcAft>
            </a:pPr>
            <a:r>
              <a:rPr lang="en-US" sz="2000" b="0" strike="noStrike" spc="-1">
                <a:solidFill>
                  <a:srgbClr val="000000"/>
                </a:solidFill>
                <a:latin typeface="Arial"/>
                <a:ea typeface="DejaVu Sans"/>
              </a:rPr>
              <a:t>-Winmor protocol has limitations on distance &amp; band conditions that make Pactor invaluable</a:t>
            </a:r>
            <a:endParaRPr lang="en-US" sz="2000" b="0" strike="noStrike" spc="-1">
              <a:latin typeface="Arial"/>
            </a:endParaRPr>
          </a:p>
          <a:p>
            <a:pPr marL="342720" indent="-324720">
              <a:lnSpc>
                <a:spcPct val="100000"/>
              </a:lnSpc>
              <a:spcAft>
                <a:spcPts val="1412"/>
              </a:spcAft>
            </a:pPr>
            <a:r>
              <a:rPr lang="en-US" sz="2000" b="0" strike="noStrike" spc="-1">
                <a:solidFill>
                  <a:srgbClr val="000000"/>
                </a:solidFill>
                <a:latin typeface="Arial"/>
                <a:ea typeface="DejaVu Sans"/>
              </a:rPr>
              <a:t>-Use of HTML templates in Express reduce operator time &amp; keep consistency in message content</a:t>
            </a:r>
            <a:endParaRPr lang="en-US" sz="2000" b="0" strike="noStrike" spc="-1">
              <a:latin typeface="Arial"/>
            </a:endParaRPr>
          </a:p>
          <a:p>
            <a:pPr marL="342720" indent="-324720">
              <a:lnSpc>
                <a:spcPct val="100000"/>
              </a:lnSpc>
              <a:spcAft>
                <a:spcPts val="1412"/>
              </a:spcAft>
            </a:pPr>
            <a:r>
              <a:rPr lang="en-US" sz="2000" b="0" strike="noStrike" spc="-1">
                <a:solidFill>
                  <a:srgbClr val="000000"/>
                </a:solidFill>
                <a:latin typeface="Arial"/>
                <a:ea typeface="DejaVu Sans"/>
              </a:rPr>
              <a:t>- Hundreds of messages were sent in 3 weeks via HF</a:t>
            </a:r>
            <a:endParaRPr lang="en-US" sz="2000" b="0" strike="noStrike" spc="-1">
              <a:latin typeface="Arial"/>
            </a:endParaRPr>
          </a:p>
          <a:p>
            <a:pPr marL="342720" indent="-324720">
              <a:lnSpc>
                <a:spcPct val="100000"/>
              </a:lnSpc>
              <a:spcAft>
                <a:spcPts val="1412"/>
              </a:spcAft>
            </a:pPr>
            <a:r>
              <a:rPr lang="en-US" sz="2000" b="0" strike="noStrike" spc="-1">
                <a:solidFill>
                  <a:srgbClr val="000000"/>
                </a:solidFill>
                <a:latin typeface="Arial"/>
                <a:ea typeface="DejaVu Sans"/>
              </a:rPr>
              <a:t>- Average message size 2-3 K </a:t>
            </a:r>
            <a:endParaRPr lang="en-US" sz="2000" b="0" strike="noStrike" spc="-1">
              <a:latin typeface="Arial"/>
            </a:endParaRPr>
          </a:p>
          <a:p>
            <a:pPr marL="342720" indent="-324720">
              <a:lnSpc>
                <a:spcPct val="100000"/>
              </a:lnSpc>
              <a:spcAft>
                <a:spcPts val="1412"/>
              </a:spcAft>
            </a:pPr>
            <a:endParaRPr lang="en-US" sz="2000" b="0" strike="noStrike" spc="-1">
              <a:latin typeface="Arial"/>
            </a:endParaRPr>
          </a:p>
          <a:p>
            <a:pPr marL="342720" indent="-324720">
              <a:lnSpc>
                <a:spcPct val="100000"/>
              </a:lnSpc>
              <a:spcAft>
                <a:spcPts val="1412"/>
              </a:spcAft>
            </a:pPr>
            <a:r>
              <a:rPr lang="en-US" sz="2000" b="0" strike="noStrike" spc="-1">
                <a:solidFill>
                  <a:srgbClr val="000000"/>
                </a:solidFill>
                <a:latin typeface="Arial"/>
                <a:ea typeface="DejaVu Sans"/>
              </a:rPr>
              <a:t>                </a:t>
            </a:r>
            <a:r>
              <a:rPr lang="en-US" sz="2200" b="0" strike="noStrike" spc="-1">
                <a:solidFill>
                  <a:srgbClr val="000000"/>
                </a:solidFill>
                <a:latin typeface="Arial"/>
                <a:ea typeface="DejaVu Sans"/>
              </a:rPr>
              <a:t>                  </a:t>
            </a:r>
            <a:r>
              <a:rPr lang="en-US" sz="2800" b="0" strike="noStrike" spc="-1">
                <a:solidFill>
                  <a:srgbClr val="CC9900"/>
                </a:solidFill>
                <a:latin typeface="Arial"/>
                <a:ea typeface="DejaVu Sans"/>
              </a:rPr>
              <a:t>QUESTIONS??</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3" name="CustomShape 1"/>
          <p:cNvSpPr/>
          <p:nvPr/>
        </p:nvSpPr>
        <p:spPr>
          <a:xfrm>
            <a:off x="828360" y="717480"/>
            <a:ext cx="8350920" cy="1261440"/>
          </a:xfrm>
          <a:prstGeom prst="rect">
            <a:avLst/>
          </a:prstGeom>
          <a:noFill/>
          <a:ln>
            <a:noFill/>
          </a:ln>
        </p:spPr>
        <p:style>
          <a:lnRef idx="0">
            <a:scrgbClr r="0" g="0" b="0"/>
          </a:lnRef>
          <a:fillRef idx="0">
            <a:scrgbClr r="0" g="0" b="0"/>
          </a:fillRef>
          <a:effectRef idx="0">
            <a:scrgbClr r="0" g="0" b="0"/>
          </a:effectRef>
          <a:fontRef idx="minor"/>
        </p:style>
        <p:txBody>
          <a:bodyPr lIns="0" tIns="36000" rIns="0" bIns="0" anchor="ctr"/>
          <a:lstStyle/>
          <a:p>
            <a:pPr algn="ctr">
              <a:lnSpc>
                <a:spcPct val="93000"/>
              </a:lnSpc>
            </a:pPr>
            <a:r>
              <a:rPr lang="en-US" sz="3200" b="0" strike="noStrike" spc="-1">
                <a:solidFill>
                  <a:srgbClr val="801900"/>
                </a:solidFill>
                <a:latin typeface="Arial"/>
                <a:ea typeface="DejaVu Sans"/>
              </a:rPr>
              <a:t>Mexico 7.1 Earthquake September 19-2017</a:t>
            </a:r>
            <a:endParaRPr lang="en-US" sz="3200" b="0" strike="noStrike" spc="-1">
              <a:latin typeface="Arial"/>
            </a:endParaRPr>
          </a:p>
        </p:txBody>
      </p:sp>
      <p:sp>
        <p:nvSpPr>
          <p:cNvPr id="84" name="CustomShape 2"/>
          <p:cNvSpPr/>
          <p:nvPr/>
        </p:nvSpPr>
        <p:spPr>
          <a:xfrm>
            <a:off x="899640" y="2160720"/>
            <a:ext cx="8279640" cy="4820400"/>
          </a:xfrm>
          <a:prstGeom prst="rect">
            <a:avLst/>
          </a:prstGeom>
          <a:noFill/>
          <a:ln>
            <a:noFill/>
          </a:ln>
        </p:spPr>
        <p:style>
          <a:lnRef idx="0">
            <a:scrgbClr r="0" g="0" b="0"/>
          </a:lnRef>
          <a:fillRef idx="0">
            <a:scrgbClr r="0" g="0" b="0"/>
          </a:fillRef>
          <a:effectRef idx="0">
            <a:scrgbClr r="0" g="0" b="0"/>
          </a:effectRef>
          <a:fontRef idx="minor"/>
        </p:style>
        <p:txBody>
          <a:bodyPr lIns="0" tIns="28080" rIns="0" bIns="0">
            <a:normAutofit/>
          </a:bodyPr>
          <a:lstStyle/>
          <a:p>
            <a:pPr marL="407880" indent="-302400">
              <a:lnSpc>
                <a:spcPct val="93000"/>
              </a:lnSpc>
              <a:spcAft>
                <a:spcPts val="1412"/>
              </a:spcAft>
              <a:buClr>
                <a:srgbClr val="000000"/>
              </a:buClr>
              <a:buSzPct val="45000"/>
              <a:buFont typeface="Wingdings" charset="2"/>
              <a:buChar char=""/>
            </a:pPr>
            <a:r>
              <a:rPr lang="en-US" sz="2800" b="0" strike="noStrike" spc="-1">
                <a:solidFill>
                  <a:srgbClr val="000000"/>
                </a:solidFill>
                <a:latin typeface="Arial"/>
                <a:ea typeface="DejaVu Sans"/>
              </a:rPr>
              <a:t>Occurred about 65 KM outside of Mexico City</a:t>
            </a:r>
            <a:endParaRPr lang="en-US" sz="2800" b="0" strike="noStrike" spc="-1">
              <a:latin typeface="Arial"/>
            </a:endParaRPr>
          </a:p>
          <a:p>
            <a:pPr marL="407880" indent="-302400">
              <a:lnSpc>
                <a:spcPct val="93000"/>
              </a:lnSpc>
              <a:spcAft>
                <a:spcPts val="1412"/>
              </a:spcAft>
              <a:buClr>
                <a:srgbClr val="000000"/>
              </a:buClr>
              <a:buSzPct val="45000"/>
              <a:buFont typeface="Wingdings" charset="2"/>
              <a:buChar char=""/>
            </a:pPr>
            <a:r>
              <a:rPr lang="en-US" sz="2800" b="0" strike="noStrike" spc="-1">
                <a:solidFill>
                  <a:srgbClr val="000000"/>
                </a:solidFill>
                <a:latin typeface="Arial"/>
                <a:ea typeface="DejaVu Sans"/>
              </a:rPr>
              <a:t>Hundreds killed and injured with wide spread pockets of damage</a:t>
            </a:r>
            <a:endParaRPr lang="en-US" sz="2800" b="0" strike="noStrike" spc="-1">
              <a:latin typeface="Arial"/>
            </a:endParaRPr>
          </a:p>
          <a:p>
            <a:pPr marL="407880" indent="-302400">
              <a:lnSpc>
                <a:spcPct val="93000"/>
              </a:lnSpc>
              <a:spcAft>
                <a:spcPts val="1412"/>
              </a:spcAft>
              <a:buClr>
                <a:srgbClr val="000000"/>
              </a:buClr>
              <a:buSzPct val="45000"/>
              <a:buFont typeface="Wingdings" charset="2"/>
              <a:buChar char=""/>
            </a:pPr>
            <a:r>
              <a:rPr lang="en-US" sz="2800" b="0" strike="noStrike" spc="-1">
                <a:solidFill>
                  <a:srgbClr val="000000"/>
                </a:solidFill>
                <a:latin typeface="Arial"/>
                <a:ea typeface="DejaVu Sans"/>
              </a:rPr>
              <a:t>Infrastructure down, over loaded, or intermittent</a:t>
            </a:r>
            <a:endParaRPr lang="en-US" sz="2800" b="0" strike="noStrike" spc="-1">
              <a:latin typeface="Arial"/>
            </a:endParaRPr>
          </a:p>
          <a:p>
            <a:pPr marL="407880" indent="-302400">
              <a:lnSpc>
                <a:spcPct val="93000"/>
              </a:lnSpc>
              <a:spcAft>
                <a:spcPts val="1412"/>
              </a:spcAft>
              <a:buClr>
                <a:srgbClr val="000000"/>
              </a:buClr>
              <a:buSzPct val="45000"/>
              <a:buFont typeface="Wingdings" charset="2"/>
              <a:buChar char=""/>
            </a:pPr>
            <a:r>
              <a:rPr lang="en-US" sz="2800" b="0" strike="noStrike" spc="-1">
                <a:solidFill>
                  <a:srgbClr val="000000"/>
                </a:solidFill>
                <a:latin typeface="Arial"/>
                <a:ea typeface="DejaVu Sans"/>
              </a:rPr>
              <a:t>32 years to the day of previous Mexico City 8.1 Earthquake</a:t>
            </a:r>
            <a:endParaRPr lang="en-US" sz="2800" b="0" strike="noStrike" spc="-1">
              <a:latin typeface="Arial"/>
            </a:endParaRPr>
          </a:p>
          <a:p>
            <a:pPr marL="407880" indent="-302400">
              <a:lnSpc>
                <a:spcPct val="93000"/>
              </a:lnSpc>
              <a:spcAft>
                <a:spcPts val="1412"/>
              </a:spcAft>
              <a:buClr>
                <a:srgbClr val="000000"/>
              </a:buClr>
              <a:buSzPct val="45000"/>
              <a:buFont typeface="Wingdings" charset="2"/>
              <a:buChar char=""/>
            </a:pPr>
            <a:r>
              <a:rPr lang="en-US" sz="2800" b="0" strike="noStrike" spc="-1">
                <a:solidFill>
                  <a:srgbClr val="000000"/>
                </a:solidFill>
                <a:latin typeface="Arial"/>
                <a:ea typeface="DejaVu Sans"/>
              </a:rPr>
              <a:t>FMRE activated its Amateur Radio Red Net</a:t>
            </a:r>
            <a:r>
              <a:rPr lang="en-US" sz="3200" b="0" strike="noStrike" spc="-1">
                <a:solidFill>
                  <a:srgbClr val="000000"/>
                </a:solidFill>
                <a:latin typeface="Arial"/>
                <a:ea typeface="DejaVu Sans"/>
              </a:rPr>
              <a:t> to </a:t>
            </a:r>
            <a:r>
              <a:rPr lang="en-US" sz="2800" b="0" strike="noStrike" spc="-1">
                <a:solidFill>
                  <a:srgbClr val="000000"/>
                </a:solidFill>
                <a:latin typeface="Arial"/>
                <a:ea typeface="DejaVu Sans"/>
              </a:rPr>
              <a:t>include Winlink resources</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5" name="CustomShape 1"/>
          <p:cNvSpPr/>
          <p:nvPr/>
        </p:nvSpPr>
        <p:spPr>
          <a:xfrm>
            <a:off x="828720" y="717120"/>
            <a:ext cx="8338320" cy="1248840"/>
          </a:xfrm>
          <a:prstGeom prst="rect">
            <a:avLst/>
          </a:prstGeom>
          <a:noFill/>
          <a:ln>
            <a:noFill/>
          </a:ln>
        </p:spPr>
        <p:style>
          <a:lnRef idx="0">
            <a:scrgbClr r="0" g="0" b="0"/>
          </a:lnRef>
          <a:fillRef idx="0">
            <a:scrgbClr r="0" g="0" b="0"/>
          </a:fillRef>
          <a:effectRef idx="0">
            <a:scrgbClr r="0" g="0" b="0"/>
          </a:effectRef>
          <a:fontRef idx="minor"/>
        </p:style>
      </p:sp>
      <p:pic>
        <p:nvPicPr>
          <p:cNvPr id="86" name="Picture 85"/>
          <p:cNvPicPr/>
          <p:nvPr/>
        </p:nvPicPr>
        <p:blipFill>
          <a:blip r:embed="rId3"/>
          <a:stretch/>
        </p:blipFill>
        <p:spPr>
          <a:xfrm>
            <a:off x="2103480" y="731880"/>
            <a:ext cx="5850720" cy="5850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 name="CustomShape 1"/>
          <p:cNvSpPr/>
          <p:nvPr/>
        </p:nvSpPr>
        <p:spPr>
          <a:xfrm>
            <a:off x="828360" y="717120"/>
            <a:ext cx="8325720" cy="1235880"/>
          </a:xfrm>
          <a:prstGeom prst="rect">
            <a:avLst/>
          </a:prstGeom>
          <a:noFill/>
          <a:ln>
            <a:noFill/>
          </a:ln>
        </p:spPr>
        <p:style>
          <a:lnRef idx="0">
            <a:scrgbClr r="0" g="0" b="0"/>
          </a:lnRef>
          <a:fillRef idx="0">
            <a:scrgbClr r="0" g="0" b="0"/>
          </a:fillRef>
          <a:effectRef idx="0">
            <a:scrgbClr r="0" g="0" b="0"/>
          </a:effectRef>
          <a:fontRef idx="minor"/>
        </p:style>
      </p:sp>
      <p:pic>
        <p:nvPicPr>
          <p:cNvPr id="88" name="image.png"/>
          <p:cNvPicPr/>
          <p:nvPr/>
        </p:nvPicPr>
        <p:blipFill>
          <a:blip r:embed="rId2"/>
          <a:stretch/>
        </p:blipFill>
        <p:spPr>
          <a:xfrm>
            <a:off x="1012680" y="1006560"/>
            <a:ext cx="8075880" cy="5056200"/>
          </a:xfrm>
          <a:prstGeom prst="rect">
            <a:avLst/>
          </a:prstGeom>
          <a:ln w="12600">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9" name="CustomShape 1"/>
          <p:cNvSpPr/>
          <p:nvPr/>
        </p:nvSpPr>
        <p:spPr>
          <a:xfrm>
            <a:off x="828720" y="717480"/>
            <a:ext cx="8344800" cy="1254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a:solidFill>
                  <a:srgbClr val="801900"/>
                </a:solidFill>
                <a:latin typeface="Arial"/>
                <a:ea typeface="DejaVu Sans"/>
              </a:rPr>
              <a:t>Was a nice car</a:t>
            </a:r>
            <a:endParaRPr lang="en-US" sz="3600" b="0" strike="noStrike" spc="-1">
              <a:latin typeface="Arial"/>
            </a:endParaRPr>
          </a:p>
        </p:txBody>
      </p:sp>
      <p:pic>
        <p:nvPicPr>
          <p:cNvPr id="90" name="Picture 89"/>
          <p:cNvPicPr/>
          <p:nvPr/>
        </p:nvPicPr>
        <p:blipFill>
          <a:blip r:embed="rId3"/>
          <a:stretch/>
        </p:blipFill>
        <p:spPr>
          <a:xfrm>
            <a:off x="3419640" y="2160720"/>
            <a:ext cx="3234600" cy="4312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91" name="CustomShape 1"/>
          <p:cNvSpPr/>
          <p:nvPr/>
        </p:nvSpPr>
        <p:spPr>
          <a:xfrm>
            <a:off x="828360" y="717120"/>
            <a:ext cx="8348040" cy="1258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0" strike="noStrike" spc="-1">
                <a:solidFill>
                  <a:srgbClr val="801900"/>
                </a:solidFill>
                <a:latin typeface="Arial"/>
                <a:ea typeface="DejaVu Sans"/>
              </a:rPr>
              <a:t>Mexico City 1985 XE2SI &amp; XE2EFR </a:t>
            </a:r>
            <a:r>
              <a:rPr lang="en-US" sz="2800" b="0" strike="noStrike" spc="-1">
                <a:solidFill>
                  <a:srgbClr val="801900"/>
                </a:solidFill>
                <a:latin typeface="Arial"/>
                <a:ea typeface="DejaVu Sans"/>
              </a:rPr>
              <a:t>(sk)</a:t>
            </a:r>
            <a:endParaRPr lang="en-US" sz="2800" b="0" strike="noStrike" spc="-1">
              <a:latin typeface="Arial"/>
            </a:endParaRPr>
          </a:p>
        </p:txBody>
      </p:sp>
      <p:pic>
        <p:nvPicPr>
          <p:cNvPr id="92" name="Picture 91"/>
          <p:cNvPicPr/>
          <p:nvPr/>
        </p:nvPicPr>
        <p:blipFill>
          <a:blip r:embed="rId3"/>
          <a:stretch/>
        </p:blipFill>
        <p:spPr>
          <a:xfrm>
            <a:off x="797040" y="2378160"/>
            <a:ext cx="4231440" cy="3382200"/>
          </a:xfrm>
          <a:prstGeom prst="rect">
            <a:avLst/>
          </a:prstGeom>
          <a:ln>
            <a:noFill/>
          </a:ln>
        </p:spPr>
      </p:pic>
      <p:pic>
        <p:nvPicPr>
          <p:cNvPr id="93" name="Picture 92"/>
          <p:cNvPicPr/>
          <p:nvPr/>
        </p:nvPicPr>
        <p:blipFill>
          <a:blip r:embed="rId4"/>
          <a:stretch/>
        </p:blipFill>
        <p:spPr>
          <a:xfrm>
            <a:off x="5121360" y="2378160"/>
            <a:ext cx="4114080" cy="33822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94" name="CustomShape 1"/>
          <p:cNvSpPr/>
          <p:nvPr/>
        </p:nvSpPr>
        <p:spPr>
          <a:xfrm>
            <a:off x="885600" y="658440"/>
            <a:ext cx="8349480" cy="12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00" b="0" strike="noStrike" spc="-1">
                <a:solidFill>
                  <a:srgbClr val="801900"/>
                </a:solidFill>
                <a:latin typeface="Arial"/>
                <a:ea typeface="DejaVu Sans"/>
              </a:rPr>
              <a:t>Mexico City 2017  XE1PRA Comm Van</a:t>
            </a:r>
            <a:endParaRPr lang="en-US" sz="2800" b="0" strike="noStrike" spc="-1">
              <a:latin typeface="Arial"/>
            </a:endParaRPr>
          </a:p>
        </p:txBody>
      </p:sp>
      <p:pic>
        <p:nvPicPr>
          <p:cNvPr id="95" name="Picture 94"/>
          <p:cNvPicPr/>
          <p:nvPr/>
        </p:nvPicPr>
        <p:blipFill>
          <a:blip r:embed="rId3"/>
          <a:stretch/>
        </p:blipFill>
        <p:spPr>
          <a:xfrm>
            <a:off x="1279440" y="1992240"/>
            <a:ext cx="3237840" cy="4317480"/>
          </a:xfrm>
          <a:prstGeom prst="rect">
            <a:avLst/>
          </a:prstGeom>
          <a:ln>
            <a:noFill/>
          </a:ln>
        </p:spPr>
      </p:pic>
      <p:pic>
        <p:nvPicPr>
          <p:cNvPr id="96" name="Picture 95"/>
          <p:cNvPicPr/>
          <p:nvPr/>
        </p:nvPicPr>
        <p:blipFill>
          <a:blip r:embed="rId4"/>
          <a:stretch/>
        </p:blipFill>
        <p:spPr>
          <a:xfrm>
            <a:off x="4533840" y="2182680"/>
            <a:ext cx="4174560" cy="3131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34590</TotalTime>
  <Words>1223</Words>
  <Application>Microsoft Macintosh PowerPoint</Application>
  <PresentationFormat>Custom</PresentationFormat>
  <Paragraphs>88</Paragraphs>
  <Slides>30</Slides>
  <Notes>0</Notes>
  <HiddenSlides>0</HiddenSlides>
  <MMClips>0</MMClips>
  <ScaleCrop>false</ScaleCrop>
  <HeadingPairs>
    <vt:vector size="4" baseType="variant">
      <vt:variant>
        <vt:lpstr>Design Template</vt:lpstr>
      </vt:variant>
      <vt:variant>
        <vt:i4>2</vt:i4>
      </vt:variant>
      <vt:variant>
        <vt:lpstr>Slide Titles</vt:lpstr>
      </vt:variant>
      <vt:variant>
        <vt:i4>30</vt:i4>
      </vt:variant>
    </vt:vector>
  </HeadingPairs>
  <TitlesOfParts>
    <vt:vector size="32" baseType="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Mike Burton</dc:creator>
  <dc:description/>
  <cp:lastModifiedBy>Greg Kruckewitt</cp:lastModifiedBy>
  <cp:revision>14</cp:revision>
  <dcterms:created xsi:type="dcterms:W3CDTF">2018-07-15T20:06:36Z</dcterms:created>
  <dcterms:modified xsi:type="dcterms:W3CDTF">2018-07-15T20:14:24Z</dcterms:modified>
  <dc:language>en-US</dc:language>
</cp:coreProperties>
</file>